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304" r:id="rId3"/>
    <p:sldId id="303" r:id="rId4"/>
    <p:sldId id="307" r:id="rId5"/>
    <p:sldId id="306" r:id="rId6"/>
    <p:sldId id="305" r:id="rId7"/>
    <p:sldId id="308" r:id="rId8"/>
    <p:sldId id="326" r:id="rId9"/>
    <p:sldId id="309" r:id="rId10"/>
    <p:sldId id="310" r:id="rId11"/>
    <p:sldId id="311" r:id="rId12"/>
    <p:sldId id="312" r:id="rId13"/>
    <p:sldId id="313" r:id="rId14"/>
    <p:sldId id="314" r:id="rId15"/>
    <p:sldId id="316" r:id="rId16"/>
    <p:sldId id="317" r:id="rId17"/>
    <p:sldId id="319" r:id="rId18"/>
    <p:sldId id="318" r:id="rId19"/>
    <p:sldId id="320" r:id="rId20"/>
    <p:sldId id="321" r:id="rId21"/>
    <p:sldId id="322" r:id="rId22"/>
    <p:sldId id="324" r:id="rId23"/>
    <p:sldId id="323" r:id="rId24"/>
    <p:sldId id="325" r:id="rId25"/>
    <p:sldId id="328" r:id="rId26"/>
    <p:sldId id="32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68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3E60E-E0F6-4792-84C4-2EDD4D15A741}" type="datetimeFigureOut">
              <a:rPr lang="en-IN" smtClean="0"/>
              <a:t>25-04-2023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469E3-3358-4E6E-8F21-9DF9BF6BC71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1592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972" y="1223493"/>
            <a:ext cx="8136228" cy="2150772"/>
          </a:xfrm>
          <a:solidFill>
            <a:srgbClr val="002060"/>
          </a:solidFill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7090" y="4031087"/>
            <a:ext cx="6858000" cy="1197735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latin typeface="Bookman Old Style" panose="0205060405050502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773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16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709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39" y="0"/>
            <a:ext cx="8680361" cy="106894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8178085" cy="365125"/>
          </a:xfrm>
          <a:solidFill>
            <a:srgbClr val="002060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2130"/>
            <a:ext cx="9144000" cy="4893970"/>
          </a:xfr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1pPr>
            <a:lvl2pPr>
              <a:defRPr sz="2400"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6873" y="6492875"/>
            <a:ext cx="837127" cy="365125"/>
          </a:xfrm>
          <a:solidFill>
            <a:srgbClr val="002060"/>
          </a:solidFill>
        </p:spPr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" y="-1"/>
            <a:ext cx="347730" cy="106894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0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730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6233375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86600" y="6492874"/>
            <a:ext cx="2057400" cy="365125"/>
          </a:xfrm>
        </p:spPr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697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262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1292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383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58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110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644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T</a:t>
            </a:r>
            <a:r>
              <a:rPr lang="en-IN" sz="3200" dirty="0" smtClean="0"/>
              <a:t>ransformer Architecture</a:t>
            </a:r>
            <a:endParaRPr lang="en-IN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 smtClean="0"/>
              <a:t>Bakul</a:t>
            </a:r>
            <a:r>
              <a:rPr lang="en-IN" dirty="0" smtClean="0"/>
              <a:t> </a:t>
            </a:r>
            <a:r>
              <a:rPr lang="en-IN" dirty="0" err="1" smtClean="0"/>
              <a:t>Gohel</a:t>
            </a:r>
            <a:r>
              <a:rPr lang="en-IN" dirty="0" smtClean="0"/>
              <a:t>, Ph.D.</a:t>
            </a:r>
          </a:p>
          <a:p>
            <a:r>
              <a:rPr lang="en-IN" dirty="0" smtClean="0"/>
              <a:t>DA-IICT, Gandhinagar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21971" y="5562478"/>
            <a:ext cx="8640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Source for transformer images: </a:t>
            </a:r>
            <a:r>
              <a:rPr lang="en-US" b="1" dirty="0"/>
              <a:t>https://jalammar.github.io/illustrated-transformer/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215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Self Attention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Source for transformer images: https://jalammar.github.io/illustrated-transformer</a:t>
            </a:r>
            <a:r>
              <a:rPr lang="en-US" b="1" dirty="0" smtClean="0"/>
              <a:t>/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30"/>
            <a:ext cx="9144000" cy="664324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Transform the Embedding into Query, Key and Value representation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10</a:t>
            </a:fld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53" y="2243983"/>
            <a:ext cx="5738535" cy="3620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6525088" y="3580322"/>
            <a:ext cx="288524" cy="372862"/>
          </a:xfrm>
          <a:prstGeom prst="straightConnector1">
            <a:avLst/>
          </a:prstGeom>
          <a:ln w="2540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537665" y="4432579"/>
            <a:ext cx="288524" cy="372862"/>
          </a:xfrm>
          <a:prstGeom prst="straightConnector1">
            <a:avLst/>
          </a:prstGeom>
          <a:ln w="2540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6525088" y="5462388"/>
            <a:ext cx="288524" cy="372862"/>
          </a:xfrm>
          <a:prstGeom prst="straightConnector1">
            <a:avLst/>
          </a:prstGeom>
          <a:ln w="2540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075500" y="3953184"/>
            <a:ext cx="1926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Learnable Parameters</a:t>
            </a:r>
          </a:p>
          <a:p>
            <a:r>
              <a:rPr lang="en-GB" b="1" dirty="0" smtClean="0"/>
              <a:t>(</a:t>
            </a:r>
            <a:r>
              <a:rPr lang="en-GB" b="1" i="1" dirty="0" smtClean="0"/>
              <a:t>parameter sharing across time !!!, self-attention!!!</a:t>
            </a:r>
            <a:r>
              <a:rPr lang="en-GB" b="1" dirty="0" smtClean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74412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 Attention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Source for transformer images: https://jalammar.github.io/illustrated-transformer</a:t>
            </a:r>
            <a:r>
              <a:rPr lang="en-US" b="1" dirty="0" smtClean="0"/>
              <a:t>/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30"/>
            <a:ext cx="9144000" cy="664324"/>
          </a:xfrm>
        </p:spPr>
        <p:txBody>
          <a:bodyPr/>
          <a:lstStyle/>
          <a:p>
            <a:r>
              <a:rPr lang="en-GB" dirty="0" smtClean="0"/>
              <a:t>Self-Attention, learning interaction among the words !!!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11</a:t>
            </a:fld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62" y="2320416"/>
            <a:ext cx="6524625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3990512" y="5685978"/>
            <a:ext cx="288524" cy="372862"/>
          </a:xfrm>
          <a:prstGeom prst="straightConnector1">
            <a:avLst/>
          </a:prstGeom>
          <a:ln w="2540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891813" y="5648819"/>
            <a:ext cx="288524" cy="372862"/>
          </a:xfrm>
          <a:prstGeom prst="straightConnector1">
            <a:avLst/>
          </a:prstGeom>
          <a:ln w="2540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75355" y="6058840"/>
            <a:ext cx="349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Matching </a:t>
            </a:r>
            <a:r>
              <a:rPr lang="en-GB" b="1" dirty="0" smtClean="0"/>
              <a:t>query</a:t>
            </a:r>
            <a:r>
              <a:rPr lang="en-GB" dirty="0" smtClean="0"/>
              <a:t> with </a:t>
            </a:r>
            <a:r>
              <a:rPr lang="en-GB" b="1" dirty="0" smtClean="0"/>
              <a:t>key</a:t>
            </a:r>
            <a:r>
              <a:rPr lang="en-GB" dirty="0" smtClean="0"/>
              <a:t> !!!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96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 Attention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30"/>
            <a:ext cx="9144000" cy="1294639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divide the scores by 8 (the square root of the dimension of the key vectors used in the paper – 64. </a:t>
            </a:r>
            <a:endParaRPr lang="en-GB" dirty="0" smtClean="0"/>
          </a:p>
          <a:p>
            <a:r>
              <a:rPr lang="en-GB" dirty="0" err="1"/>
              <a:t>Softmax</a:t>
            </a:r>
            <a:r>
              <a:rPr lang="en-GB" dirty="0"/>
              <a:t> normalizes the scores so they’re all positive and add up to 1.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12</a:t>
            </a:fld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50" y="2825432"/>
            <a:ext cx="5371961" cy="338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17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 Attention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Source for transformer images: https://jalammar.github.io/illustrated-transformer</a:t>
            </a:r>
            <a:r>
              <a:rPr lang="en-US" b="1" dirty="0" smtClean="0"/>
              <a:t>/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30"/>
            <a:ext cx="3571875" cy="646569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13</a:t>
            </a:fld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1144094"/>
            <a:ext cx="5509981" cy="5236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213717" y="5495278"/>
            <a:ext cx="506027" cy="399495"/>
          </a:xfrm>
          <a:prstGeom prst="straightConnector1">
            <a:avLst/>
          </a:prstGeom>
          <a:ln w="2540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073" y="4940253"/>
            <a:ext cx="313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Weighted summation of value vector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5379868" y="4385569"/>
            <a:ext cx="3116062" cy="12010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ross 12"/>
          <p:cNvSpPr/>
          <p:nvPr/>
        </p:nvSpPr>
        <p:spPr>
          <a:xfrm>
            <a:off x="6638278" y="5147488"/>
            <a:ext cx="261891" cy="231860"/>
          </a:xfrm>
          <a:prstGeom prst="plus">
            <a:avLst>
              <a:gd name="adj" fmla="val 34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ross 14"/>
          <p:cNvSpPr/>
          <p:nvPr/>
        </p:nvSpPr>
        <p:spPr>
          <a:xfrm rot="2678650">
            <a:off x="5965063" y="4824322"/>
            <a:ext cx="261891" cy="231860"/>
          </a:xfrm>
          <a:prstGeom prst="plus">
            <a:avLst>
              <a:gd name="adj" fmla="val 34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ross 15"/>
          <p:cNvSpPr/>
          <p:nvPr/>
        </p:nvSpPr>
        <p:spPr>
          <a:xfrm rot="2678650">
            <a:off x="7653300" y="4824321"/>
            <a:ext cx="261891" cy="231860"/>
          </a:xfrm>
          <a:prstGeom prst="plus">
            <a:avLst>
              <a:gd name="adj" fmla="val 34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055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 Attention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Source for transformer images: https://jalammar.github.io/illustrated-transformer</a:t>
            </a:r>
            <a:r>
              <a:rPr lang="en-US" b="1" dirty="0" smtClean="0"/>
              <a:t>/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30"/>
            <a:ext cx="6769223" cy="646569"/>
          </a:xfrm>
        </p:spPr>
        <p:txBody>
          <a:bodyPr/>
          <a:lstStyle/>
          <a:p>
            <a:r>
              <a:rPr lang="en-GB" dirty="0" smtClean="0"/>
              <a:t>In Matrix Operation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14</a:t>
            </a:fld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70" y="2246051"/>
            <a:ext cx="3295573" cy="3732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 rot="16200000">
            <a:off x="3517084" y="2491543"/>
            <a:ext cx="182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Sentence length</a:t>
            </a:r>
            <a:endParaRPr lang="en-GB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199138" y="1377519"/>
            <a:ext cx="0" cy="5032159"/>
          </a:xfrm>
          <a:prstGeom prst="straightConnector1">
            <a:avLst/>
          </a:prstGeom>
          <a:ln w="2540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1" r="11026"/>
          <a:stretch/>
        </p:blipFill>
        <p:spPr bwMode="auto">
          <a:xfrm>
            <a:off x="4429958" y="3506193"/>
            <a:ext cx="4370961" cy="227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3277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Multi-Head Attention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Source for transformer images: https://jalammar.github.io/illustrated-transformer</a:t>
            </a:r>
            <a:r>
              <a:rPr lang="en-US" b="1" dirty="0" smtClean="0"/>
              <a:t>/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15</a:t>
            </a:fld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27" y="2107460"/>
            <a:ext cx="7200000" cy="4254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624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Multi-Head Attention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Source for transformer images: https://jalammar.github.io/illustrated-transformer</a:t>
            </a:r>
            <a:r>
              <a:rPr lang="en-US" b="1" dirty="0" smtClean="0"/>
              <a:t>/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16</a:t>
            </a:fld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5" y="2533595"/>
            <a:ext cx="8310516" cy="3943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70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Multi-Head Attention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Source for transformer images: https://jalammar.github.io/illustrated-transformer</a:t>
            </a:r>
            <a:r>
              <a:rPr lang="en-US" b="1" dirty="0" smtClean="0"/>
              <a:t>/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17</a:t>
            </a:fld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300" y="2436350"/>
            <a:ext cx="7200000" cy="3983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4" t="2098" r="43589" b="73108"/>
          <a:stretch/>
        </p:blipFill>
        <p:spPr bwMode="auto">
          <a:xfrm>
            <a:off x="3568823" y="5531150"/>
            <a:ext cx="1660125" cy="74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778710" y="5477522"/>
            <a:ext cx="648070" cy="39061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80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Positional Encoding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Source for transformer images: https://jalammar.github.io/illustrated-transformer</a:t>
            </a:r>
            <a:r>
              <a:rPr lang="en-US" b="1" dirty="0" smtClean="0"/>
              <a:t>/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30"/>
            <a:ext cx="9144000" cy="584425"/>
          </a:xfr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18</a:t>
            </a:fld>
            <a:endParaRPr lang="en-IN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4" y="2451979"/>
            <a:ext cx="7200000" cy="397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319596" y="4927108"/>
            <a:ext cx="506027" cy="399495"/>
          </a:xfrm>
          <a:prstGeom prst="straightConnector1">
            <a:avLst/>
          </a:prstGeom>
          <a:ln w="2540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604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Positional Encoding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Source for transformer images: https://jalammar.github.io/illustrated-transformer</a:t>
            </a:r>
            <a:r>
              <a:rPr lang="en-US" b="1" dirty="0" smtClean="0"/>
              <a:t>/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30"/>
            <a:ext cx="9144000" cy="584425"/>
          </a:xfr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19</a:t>
            </a:fld>
            <a:endParaRPr lang="en-IN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4" y="2451979"/>
            <a:ext cx="7200000" cy="397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319596" y="4927108"/>
            <a:ext cx="506027" cy="399495"/>
          </a:xfrm>
          <a:prstGeom prst="straightConnector1">
            <a:avLst/>
          </a:prstGeom>
          <a:ln w="2540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610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58537"/>
            <a:ext cx="8680361" cy="1068945"/>
          </a:xfrm>
        </p:spPr>
        <p:txBody>
          <a:bodyPr/>
          <a:lstStyle/>
          <a:p>
            <a:r>
              <a:rPr lang="en-IN" dirty="0" smtClean="0"/>
              <a:t>RNN with Attention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</a:t>
            </a:fld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05" y="2146609"/>
            <a:ext cx="8202967" cy="425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70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Positional Encoding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20</a:t>
            </a:fld>
            <a:endParaRPr lang="en-IN" dirty="0"/>
          </a:p>
        </p:txBody>
      </p:sp>
      <p:pic>
        <p:nvPicPr>
          <p:cNvPr id="11266" name="Picture 2" descr="https://jalammar.github.io/images/t/attention-is-all-you-need-positional-enco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43" y="1384917"/>
            <a:ext cx="6439767" cy="383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126" y="5223399"/>
            <a:ext cx="5213903" cy="122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1698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Skip Connections/</a:t>
            </a:r>
            <a:r>
              <a:rPr lang="en-GB" dirty="0" err="1" smtClean="0"/>
              <a:t>LayerNorm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Source for transformer images: https://jalammar.github.io/illustrated-transformer</a:t>
            </a:r>
            <a:r>
              <a:rPr lang="en-US" b="1" dirty="0" smtClean="0"/>
              <a:t>/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21</a:t>
            </a:fld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191" y="1464816"/>
            <a:ext cx="5008413" cy="4684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58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Decoder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Source for transformer images: https://jalammar.github.io/illustrated-transformer</a:t>
            </a:r>
            <a:r>
              <a:rPr lang="en-US" b="1" dirty="0" smtClean="0"/>
              <a:t>/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22</a:t>
            </a:fld>
            <a:endParaRPr lang="en-IN" dirty="0"/>
          </a:p>
        </p:txBody>
      </p:sp>
      <p:pic>
        <p:nvPicPr>
          <p:cNvPr id="15364" name="Picture 4" descr="C:\Users\JEET\Downloads\transformer_decoding_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838" y="1868287"/>
            <a:ext cx="7200000" cy="395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80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Decoder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23</a:t>
            </a:fld>
            <a:endParaRPr lang="en-IN" dirty="0"/>
          </a:p>
        </p:txBody>
      </p:sp>
      <p:pic>
        <p:nvPicPr>
          <p:cNvPr id="14338" name="Picture 2" descr="https://jalammar.github.io/images/t/transformer_resideual_layer_norm_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42" y="2246050"/>
            <a:ext cx="5674929" cy="32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217" y="1908699"/>
            <a:ext cx="2984574" cy="4200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209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Masked Multi Head Attention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24</a:t>
            </a:fld>
            <a:endParaRPr lang="en-IN" dirty="0"/>
          </a:p>
        </p:txBody>
      </p:sp>
      <p:pic>
        <p:nvPicPr>
          <p:cNvPr id="16386" name="Picture 2" descr="https://miro.medium.com/v2/resize:fit:700/1*h8xL9h6qIkqv8AvlSOCEXQ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31" y="1550548"/>
            <a:ext cx="6112059" cy="483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75177" y="3365496"/>
            <a:ext cx="347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Not that input to decoder is variable the previous outcomes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81227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Think….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the transformer is different from RNN?</a:t>
            </a:r>
          </a:p>
          <a:p>
            <a:r>
              <a:rPr lang="en-US" dirty="0" smtClean="0"/>
              <a:t>How the transformer is different from ANN?</a:t>
            </a:r>
          </a:p>
          <a:p>
            <a:r>
              <a:rPr lang="en-US" dirty="0" smtClean="0"/>
              <a:t>Why does the transformer work?</a:t>
            </a:r>
          </a:p>
          <a:p>
            <a:r>
              <a:rPr lang="en-US" dirty="0" smtClean="0"/>
              <a:t>What is the modification you may think of?</a:t>
            </a:r>
          </a:p>
          <a:p>
            <a:endParaRPr lang="en-US" dirty="0"/>
          </a:p>
          <a:p>
            <a:r>
              <a:rPr lang="en-US" dirty="0" smtClean="0"/>
              <a:t>Why a vision transformer over standard CNN-based architecture?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9892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Vision Transformer (</a:t>
            </a:r>
            <a:r>
              <a:rPr lang="en-GB" dirty="0" err="1" smtClean="0"/>
              <a:t>ViT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26</a:t>
            </a:fld>
            <a:endParaRPr lang="en-IN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57" y="1548679"/>
            <a:ext cx="7200000" cy="4729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01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58537"/>
            <a:ext cx="8680361" cy="1068945"/>
          </a:xfrm>
        </p:spPr>
        <p:txBody>
          <a:bodyPr/>
          <a:lstStyle/>
          <a:p>
            <a:r>
              <a:rPr lang="en-IN" dirty="0" smtClean="0"/>
              <a:t>RNN with Attention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3</a:t>
            </a:fld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6338"/>
            <a:ext cx="3222595" cy="229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1840" y="6234263"/>
            <a:ext cx="4820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smtClean="0"/>
              <a:t>Source : https</a:t>
            </a:r>
            <a:r>
              <a:rPr lang="en-GB" sz="1100" dirty="0"/>
              <a:t>://miro.medium.com/max/2204/1*ABkaR2glZNP6oh08oY4l-Q.png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0" y="1248097"/>
            <a:ext cx="2188658" cy="279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348" y="1346058"/>
            <a:ext cx="4733027" cy="436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8"/>
          <a:stretch/>
        </p:blipFill>
        <p:spPr bwMode="auto">
          <a:xfrm>
            <a:off x="3879095" y="1897166"/>
            <a:ext cx="3440280" cy="470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377" y="2661180"/>
            <a:ext cx="2462968" cy="112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583" y="4038448"/>
            <a:ext cx="2964957" cy="97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045" y="5358786"/>
            <a:ext cx="2496037" cy="54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63467" y="1248097"/>
            <a:ext cx="6867143" cy="1119372"/>
          </a:xfrm>
          <a:prstGeom prst="rect">
            <a:avLst/>
          </a:prstGeom>
          <a:noFill/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Left Arrow 15"/>
          <p:cNvSpPr/>
          <p:nvPr/>
        </p:nvSpPr>
        <p:spPr>
          <a:xfrm>
            <a:off x="7501631" y="1961965"/>
            <a:ext cx="1145219" cy="405503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Input to RNN</a:t>
            </a:r>
            <a:endParaRPr lang="en-GB" sz="1200" dirty="0"/>
          </a:p>
        </p:txBody>
      </p:sp>
      <p:sp>
        <p:nvSpPr>
          <p:cNvPr id="26" name="Left Arrow 25"/>
          <p:cNvSpPr/>
          <p:nvPr/>
        </p:nvSpPr>
        <p:spPr>
          <a:xfrm>
            <a:off x="7492756" y="1393005"/>
            <a:ext cx="1376039" cy="405503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Output from RNN</a:t>
            </a:r>
            <a:endParaRPr lang="en-GB" sz="1200" dirty="0"/>
          </a:p>
        </p:txBody>
      </p:sp>
      <p:sp>
        <p:nvSpPr>
          <p:cNvPr id="28" name="Rectangle 27"/>
          <p:cNvSpPr/>
          <p:nvPr/>
        </p:nvSpPr>
        <p:spPr>
          <a:xfrm>
            <a:off x="530690" y="2284717"/>
            <a:ext cx="2720017" cy="75292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3721377" y="2637353"/>
            <a:ext cx="2670545" cy="326814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eft Arrow 30"/>
          <p:cNvSpPr/>
          <p:nvPr/>
        </p:nvSpPr>
        <p:spPr>
          <a:xfrm>
            <a:off x="6454069" y="3708745"/>
            <a:ext cx="2432482" cy="1369282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 smtClean="0"/>
              <a:t>Softmax</a:t>
            </a:r>
            <a:r>
              <a:rPr lang="en-GB" sz="1200" dirty="0" smtClean="0"/>
              <a:t> weighting</a:t>
            </a:r>
          </a:p>
          <a:p>
            <a:pPr algn="ctr"/>
            <a:r>
              <a:rPr lang="en-GB" sz="1200" dirty="0"/>
              <a:t>(</a:t>
            </a:r>
            <a:r>
              <a:rPr lang="en-GB" sz="1200" dirty="0" smtClean="0"/>
              <a:t>attention/probability/weightage </a:t>
            </a:r>
            <a:r>
              <a:rPr lang="en-GB" sz="1200" dirty="0"/>
              <a:t>to input e.g. time event</a:t>
            </a:r>
            <a:r>
              <a:rPr lang="en-GB" sz="1200" dirty="0" smtClean="0"/>
              <a:t>)</a:t>
            </a:r>
            <a:endParaRPr lang="en-GB" sz="1200" dirty="0"/>
          </a:p>
        </p:txBody>
      </p:sp>
      <p:sp>
        <p:nvSpPr>
          <p:cNvPr id="32" name="Left Arrow 31"/>
          <p:cNvSpPr/>
          <p:nvPr/>
        </p:nvSpPr>
        <p:spPr>
          <a:xfrm>
            <a:off x="6513540" y="5248254"/>
            <a:ext cx="2263803" cy="674826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Neural Network</a:t>
            </a:r>
            <a:endParaRPr lang="en-GB" sz="1200" dirty="0"/>
          </a:p>
        </p:txBody>
      </p:sp>
      <p:sp>
        <p:nvSpPr>
          <p:cNvPr id="33" name="Left Arrow 32"/>
          <p:cNvSpPr/>
          <p:nvPr/>
        </p:nvSpPr>
        <p:spPr>
          <a:xfrm>
            <a:off x="6440748" y="2679572"/>
            <a:ext cx="2539011" cy="1029173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Context Vector</a:t>
            </a:r>
          </a:p>
          <a:p>
            <a:pPr algn="ctr"/>
            <a:r>
              <a:rPr lang="en-GB" sz="1200" dirty="0" smtClean="0"/>
              <a:t>Weighted contribution from each time event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251751" y="1569354"/>
            <a:ext cx="220868" cy="149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9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4</a:t>
            </a:fld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81" y="1678681"/>
            <a:ext cx="6858000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60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5</a:t>
            </a:fld>
            <a:endParaRPr lang="en-IN" dirty="0"/>
          </a:p>
        </p:txBody>
      </p:sp>
      <p:pic>
        <p:nvPicPr>
          <p:cNvPr id="2050" name="Picture 2" descr="https://miro.medium.com/v2/resize:fit:700/1*wxv56cPyJdrEFSkknrlP-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178" y="1237179"/>
            <a:ext cx="5215415" cy="221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240" y="3693111"/>
            <a:ext cx="6139353" cy="2805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2301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58537"/>
            <a:ext cx="8680361" cy="1068945"/>
          </a:xfrm>
        </p:spPr>
        <p:txBody>
          <a:bodyPr/>
          <a:lstStyle/>
          <a:p>
            <a:r>
              <a:rPr lang="en-IN" dirty="0" smtClean="0"/>
              <a:t>RNN with Attention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6</a:t>
            </a:fld>
            <a:endParaRPr lang="en-IN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4" y="1605082"/>
            <a:ext cx="8858250" cy="431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Shape 1823"/>
          <p:cNvSpPr txBox="1"/>
          <p:nvPr/>
        </p:nvSpPr>
        <p:spPr>
          <a:xfrm>
            <a:off x="184093" y="5915144"/>
            <a:ext cx="3768781" cy="45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Bahdanau et al, “Neural Machine Translation by Jointly Learning to Align and Translate”, ICLR 2015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0" y="1156129"/>
            <a:ext cx="8788893" cy="4622040"/>
          </a:xfrm>
        </p:spPr>
        <p:txBody>
          <a:bodyPr/>
          <a:lstStyle/>
          <a:p>
            <a:r>
              <a:rPr lang="en-GB" dirty="0" smtClean="0"/>
              <a:t>Example, Machine Translation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767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Transformer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7</a:t>
            </a:fld>
            <a:endParaRPr lang="en-IN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5" y="1964602"/>
            <a:ext cx="2692554" cy="379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C:\Users\JEET\Downloads\transformer_decoding_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804" y="1803163"/>
            <a:ext cx="7200000" cy="395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4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Why Transformer ?</a:t>
            </a:r>
            <a:br>
              <a:rPr lang="en-GB" dirty="0" smtClean="0"/>
            </a:br>
            <a:r>
              <a:rPr lang="en-GB" sz="3100" dirty="0" smtClean="0"/>
              <a:t>Not RNN (LSTM) with attention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8</a:t>
            </a:fld>
            <a:endParaRPr lang="en-IN" dirty="0"/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0" y="1162799"/>
            <a:ext cx="9144000" cy="4930184"/>
          </a:xfrm>
        </p:spPr>
        <p:txBody>
          <a:bodyPr>
            <a:normAutofit/>
          </a:bodyPr>
          <a:lstStyle/>
          <a:p>
            <a:endParaRPr lang="en-GB" dirty="0" smtClean="0"/>
          </a:p>
          <a:p>
            <a:r>
              <a:rPr lang="en-GB" dirty="0" smtClean="0"/>
              <a:t>The maximum Path Length for </a:t>
            </a:r>
            <a:r>
              <a:rPr lang="en-GB" b="1" dirty="0" smtClean="0"/>
              <a:t>long-range dependencies </a:t>
            </a:r>
            <a:r>
              <a:rPr lang="en-GB" dirty="0" smtClean="0"/>
              <a:t>for a transformer is </a:t>
            </a:r>
            <a:r>
              <a:rPr lang="en-GB" b="1" dirty="0" smtClean="0"/>
              <a:t>O(1)</a:t>
            </a:r>
            <a:r>
              <a:rPr lang="en-GB" dirty="0" smtClean="0"/>
              <a:t> while for RNN is O(n)</a:t>
            </a:r>
          </a:p>
          <a:p>
            <a:endParaRPr lang="en-GB" dirty="0"/>
          </a:p>
          <a:p>
            <a:r>
              <a:rPr lang="en-GB" dirty="0" smtClean="0"/>
              <a:t>Transformer </a:t>
            </a:r>
            <a:r>
              <a:rPr lang="en-GB" b="1" dirty="0" smtClean="0"/>
              <a:t>allows parallelization</a:t>
            </a:r>
            <a:r>
              <a:rPr lang="en-GB" dirty="0" smtClean="0"/>
              <a:t>, </a:t>
            </a:r>
            <a:r>
              <a:rPr lang="en-GB" dirty="0" smtClean="0"/>
              <a:t>however, it is not true for RNN</a:t>
            </a:r>
          </a:p>
          <a:p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50793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Source for transformer images: https://jalammar.github.io/illustrated-transformer</a:t>
            </a:r>
            <a:r>
              <a:rPr lang="en-US" b="1" dirty="0" smtClean="0"/>
              <a:t>/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7654" y="1171852"/>
            <a:ext cx="9144000" cy="1535837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key property of the Transformer, which is that the word in each position flows through its own path in the </a:t>
            </a:r>
            <a:r>
              <a:rPr lang="en-GB" dirty="0" smtClean="0"/>
              <a:t>encoder</a:t>
            </a:r>
          </a:p>
          <a:p>
            <a:r>
              <a:rPr lang="en-GB" dirty="0"/>
              <a:t>There are dependencies between these paths in the self-attention layer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9</a:t>
            </a:fld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825" y="2625395"/>
            <a:ext cx="5960892" cy="3823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402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3230</TotalTime>
  <Words>436</Words>
  <Application>Microsoft Office PowerPoint</Application>
  <PresentationFormat>On-screen Show (4:3)</PresentationFormat>
  <Paragraphs>97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Bookman Old Style</vt:lpstr>
      <vt:lpstr>Calibri</vt:lpstr>
      <vt:lpstr>Calibri Light</vt:lpstr>
      <vt:lpstr>Cambria Math</vt:lpstr>
      <vt:lpstr>Office Theme</vt:lpstr>
      <vt:lpstr>Transformer Architecture</vt:lpstr>
      <vt:lpstr>RNN with Attention</vt:lpstr>
      <vt:lpstr>RNN with Attention</vt:lpstr>
      <vt:lpstr>PowerPoint Presentation</vt:lpstr>
      <vt:lpstr>PowerPoint Presentation</vt:lpstr>
      <vt:lpstr>RNN with Attention</vt:lpstr>
      <vt:lpstr>Transformer</vt:lpstr>
      <vt:lpstr>Why Transformer ? Not RNN (LSTM) with attention</vt:lpstr>
      <vt:lpstr>PowerPoint Presentation</vt:lpstr>
      <vt:lpstr>Self Attention</vt:lpstr>
      <vt:lpstr>Self Attention</vt:lpstr>
      <vt:lpstr>Self Attention</vt:lpstr>
      <vt:lpstr>Self Attention</vt:lpstr>
      <vt:lpstr>Self Attention</vt:lpstr>
      <vt:lpstr>Multi-Head Attention</vt:lpstr>
      <vt:lpstr>Multi-Head Attention</vt:lpstr>
      <vt:lpstr>Multi-Head Attention</vt:lpstr>
      <vt:lpstr>Positional Encoding</vt:lpstr>
      <vt:lpstr>Positional Encoding</vt:lpstr>
      <vt:lpstr>Positional Encoding</vt:lpstr>
      <vt:lpstr>Skip Connections/LayerNorm</vt:lpstr>
      <vt:lpstr>Decoder</vt:lpstr>
      <vt:lpstr>Decoder</vt:lpstr>
      <vt:lpstr>Masked Multi Head Attention</vt:lpstr>
      <vt:lpstr>Think….</vt:lpstr>
      <vt:lpstr>Vision Transformer (ViT)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admin</cp:lastModifiedBy>
  <cp:revision>187</cp:revision>
  <dcterms:created xsi:type="dcterms:W3CDTF">2019-07-24T10:14:56Z</dcterms:created>
  <dcterms:modified xsi:type="dcterms:W3CDTF">2023-04-25T06:17:31Z</dcterms:modified>
</cp:coreProperties>
</file>